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42"/>
  </p:notesMasterIdLst>
  <p:handoutMasterIdLst>
    <p:handoutMasterId r:id="rId43"/>
  </p:handoutMasterIdLst>
  <p:sldIdLst>
    <p:sldId id="1397" r:id="rId2"/>
    <p:sldId id="1417" r:id="rId3"/>
    <p:sldId id="1510" r:id="rId4"/>
    <p:sldId id="1511" r:id="rId5"/>
    <p:sldId id="1255" r:id="rId6"/>
    <p:sldId id="1256" r:id="rId7"/>
    <p:sldId id="1258" r:id="rId8"/>
    <p:sldId id="1257" r:id="rId9"/>
    <p:sldId id="1259" r:id="rId10"/>
    <p:sldId id="1260" r:id="rId11"/>
    <p:sldId id="1261" r:id="rId12"/>
    <p:sldId id="1262" r:id="rId13"/>
    <p:sldId id="1263" r:id="rId14"/>
    <p:sldId id="1264" r:id="rId15"/>
    <p:sldId id="1265" r:id="rId16"/>
    <p:sldId id="1266" r:id="rId17"/>
    <p:sldId id="1267" r:id="rId18"/>
    <p:sldId id="1128" r:id="rId19"/>
    <p:sldId id="1396" r:id="rId20"/>
    <p:sldId id="1499" r:id="rId21"/>
    <p:sldId id="1500" r:id="rId22"/>
    <p:sldId id="1501" r:id="rId23"/>
    <p:sldId id="1502" r:id="rId24"/>
    <p:sldId id="1498" r:id="rId25"/>
    <p:sldId id="1503" r:id="rId26"/>
    <p:sldId id="1504" r:id="rId27"/>
    <p:sldId id="1505" r:id="rId28"/>
    <p:sldId id="1506" r:id="rId29"/>
    <p:sldId id="1507" r:id="rId30"/>
    <p:sldId id="1508" r:id="rId31"/>
    <p:sldId id="1509" r:id="rId32"/>
    <p:sldId id="1381" r:id="rId33"/>
    <p:sldId id="1384" r:id="rId34"/>
    <p:sldId id="1385" r:id="rId35"/>
    <p:sldId id="1489" r:id="rId36"/>
    <p:sldId id="1490" r:id="rId37"/>
    <p:sldId id="1494" r:id="rId38"/>
    <p:sldId id="1493" r:id="rId39"/>
    <p:sldId id="1492" r:id="rId40"/>
    <p:sldId id="1495" r:id="rId4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  <p:cmAuthor id="2" name="Chiara Van der Auwermeulen" initials="CVdA" lastIdx="1" clrIdx="1">
    <p:extLst>
      <p:ext uri="{19B8F6BF-5375-455C-9EA6-DF929625EA0E}">
        <p15:presenceInfo xmlns:p15="http://schemas.microsoft.com/office/powerpoint/2012/main" userId="S::chiara.van.der.auwermeulen@oracle.com::71c9a335-5068-425d-b705-15f2cb31a7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529"/>
    <a:srgbClr val="FDFBFA"/>
    <a:srgbClr val="FDFEFE"/>
    <a:srgbClr val="FEFEFE"/>
    <a:srgbClr val="FFFEFE"/>
    <a:srgbClr val="FFFFFD"/>
    <a:srgbClr val="FFFFFE"/>
    <a:srgbClr val="FFFEFF"/>
    <a:srgbClr val="FE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76845" autoAdjust="0"/>
  </p:normalViewPr>
  <p:slideViewPr>
    <p:cSldViewPr snapToGrid="0" showGuides="1">
      <p:cViewPr varScale="1">
        <p:scale>
          <a:sx n="111" d="100"/>
          <a:sy n="111" d="100"/>
        </p:scale>
        <p:origin x="4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3840" y="24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l">
              <a:defRPr sz="14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4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r">
              <a:defRPr sz="14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3/10/2025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l">
              <a:defRPr sz="14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4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r">
              <a:defRPr sz="14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l">
              <a:defRPr sz="14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r">
              <a:defRPr sz="14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9" rIns="99036" bIns="495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649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396149" marR="0" lvl="1" indent="-198074" fontAlgn="auto">
              <a:lnSpc>
                <a:spcPct val="95000"/>
              </a:lnSpc>
              <a:spcBef>
                <a:spcPts val="649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792296" marR="0" lvl="2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188445" marR="0" lvl="3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584594" marR="0" lvl="4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r">
              <a:defRPr sz="14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l">
              <a:defRPr sz="14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22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2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9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86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75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2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197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3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3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4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6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449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3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6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5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hyperlink" Target="http://apex.oracle.com/" TargetMode="Externa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901" y="4713164"/>
            <a:ext cx="5576135" cy="15409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0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0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16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16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- Data Texture 16 Blank">
    <p:bg>
      <p:bgPr>
        <a:solidFill>
          <a:srgbClr val="22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4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495930-5024-524D-90FA-BAA316B010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4615" y="-97562"/>
            <a:ext cx="6062076" cy="7002025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OTag">
            <a:extLst>
              <a:ext uri="{FF2B5EF4-FFF2-40B4-BE49-F238E27FC236}">
                <a16:creationId xmlns:a16="http://schemas.microsoft.com/office/drawing/2014/main" id="{D40D4010-5958-184B-884A-1B8E4048E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72665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43B540-23D9-3948-84FD-71ED8E177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927" y="-69271"/>
            <a:ext cx="5937385" cy="6974775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72665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00D3B9-82B4-6A4C-AB0F-22ED9F2D10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98612" y="-684461"/>
            <a:ext cx="15632430" cy="7816215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2021, Oracle and/or its affiliates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75931DC-8E4E-6D41-BE72-6A5A905AA2D9}"/>
              </a:ext>
            </a:extLst>
          </p:cNvPr>
          <p:cNvSpPr txBox="1">
            <a:spLocks/>
          </p:cNvSpPr>
          <p:nvPr userDrawn="1"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2021, Oracle and/or its affiliates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7D43757-F2CD-9642-ADA6-5B8302B881CE}"/>
              </a:ext>
            </a:extLst>
          </p:cNvPr>
          <p:cNvSpPr txBox="1">
            <a:spLocks/>
          </p:cNvSpPr>
          <p:nvPr userDrawn="1"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0DF4FEE-49CF-B746-B3B9-5C95343A9904}"/>
              </a:ext>
            </a:extLst>
          </p:cNvPr>
          <p:cNvSpPr txBox="1">
            <a:spLocks/>
          </p:cNvSpPr>
          <p:nvPr userDrawn="1"/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F3BD4-A866-7242-ACA7-AD7756779BEC}"/>
              </a:ext>
            </a:extLst>
          </p:cNvPr>
          <p:cNvSpPr/>
          <p:nvPr userDrawn="1"/>
        </p:nvSpPr>
        <p:spPr>
          <a:xfrm>
            <a:off x="2429692" y="2758414"/>
            <a:ext cx="3746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To learn more, </a:t>
            </a:r>
          </a:p>
          <a:p>
            <a:r>
              <a:rPr lang="en-US" sz="280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visit </a:t>
            </a:r>
            <a:r>
              <a:rPr lang="en-US" sz="2800" b="1" dirty="0">
                <a:solidFill>
                  <a:schemeClr val="accent2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apex.oracle.com</a:t>
            </a:r>
            <a:endParaRPr lang="x-none" sz="2800" b="1" dirty="0">
              <a:solidFill>
                <a:schemeClr val="accent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15" name="Picture 14" descr="A picture containing text, dishware&#10;&#10;Description automatically generated">
            <a:extLst>
              <a:ext uri="{FF2B5EF4-FFF2-40B4-BE49-F238E27FC236}">
                <a16:creationId xmlns:a16="http://schemas.microsoft.com/office/drawing/2014/main" id="{9A21CC61-42F9-2F4D-9D55-6A5B2C7AF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1" y="2694306"/>
            <a:ext cx="1023513" cy="10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4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base 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Database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464F4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6D7C6-18B9-45E9-BC88-5820977E7B17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Demostr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Collaboration 2.png" descr="Collaboration 2.png"/>
          <p:cNvPicPr>
            <a:picLocks noChangeAspect="1"/>
          </p:cNvPicPr>
          <p:nvPr/>
        </p:nvPicPr>
        <p:blipFill>
          <a:blip r:embed="rId2"/>
          <a:srcRect l="6294" r="4774"/>
          <a:stretch>
            <a:fillRect/>
          </a:stretch>
        </p:blipFill>
        <p:spPr>
          <a:xfrm>
            <a:off x="6057554" y="-43980"/>
            <a:ext cx="6169432" cy="693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Tag" descr="OT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113" y="6353556"/>
            <a:ext cx="502920" cy="502659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2000" y="6535035"/>
            <a:ext cx="133557" cy="1397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08466EF-D309-3047-84F7-C1D27409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C6AE4C-1A5B-7944-A914-672935E6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2021, Oracle and/or its affiliates  |  Confidential: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3140126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11918" y="6556248"/>
            <a:ext cx="1226717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685570" y="6694714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51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1373742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89" y="1981200"/>
            <a:ext cx="1112942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68004" y="6535850"/>
            <a:ext cx="1226717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45011" y="4912505"/>
            <a:ext cx="2499374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8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979" r:id="rId39"/>
    <p:sldLayoutId id="2147483768" r:id="rId40"/>
    <p:sldLayoutId id="2147483897" r:id="rId41"/>
    <p:sldLayoutId id="2147483898" r:id="rId42"/>
    <p:sldLayoutId id="2147483905" r:id="rId43"/>
    <p:sldLayoutId id="2147483749" r:id="rId44"/>
    <p:sldLayoutId id="2147483908" r:id="rId45"/>
    <p:sldLayoutId id="2147483751" r:id="rId46"/>
    <p:sldLayoutId id="2147483945" r:id="rId47"/>
    <p:sldLayoutId id="2147483752" r:id="rId48"/>
    <p:sldLayoutId id="2147483912" r:id="rId49"/>
    <p:sldLayoutId id="2147483763" r:id="rId50"/>
    <p:sldLayoutId id="2147483943" r:id="rId51"/>
    <p:sldLayoutId id="2147483744" r:id="rId52"/>
    <p:sldLayoutId id="2147483944" r:id="rId53"/>
    <p:sldLayoutId id="2147483977" r:id="rId54"/>
    <p:sldLayoutId id="2147483742" r:id="rId55"/>
    <p:sldLayoutId id="2147483956" r:id="rId56"/>
    <p:sldLayoutId id="2147483972" r:id="rId57"/>
    <p:sldLayoutId id="2147483973" r:id="rId58"/>
    <p:sldLayoutId id="2147483978" r:id="rId59"/>
    <p:sldLayoutId id="2147483981" r:id="rId60"/>
    <p:sldLayoutId id="2147483982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hyperlink" Target="https://www.linkedin.com/in/robertocapancioni" TargetMode="External"/><Relationship Id="rId4" Type="http://schemas.openxmlformats.org/officeDocument/2006/relationships/hyperlink" Target="mailto:sviluppo@capancioni.com" TargetMode="External"/><Relationship Id="rId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3125-76D3-4624-9859-1262BFAE0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0137" y="2313432"/>
            <a:ext cx="8315008" cy="1400790"/>
          </a:xfrm>
        </p:spPr>
        <p:txBody>
          <a:bodyPr/>
          <a:lstStyle/>
          <a:p>
            <a:pPr algn="ctr"/>
            <a:r>
              <a:rPr lang="it-IT" b="1" dirty="0">
                <a:latin typeface="+mn-lt"/>
              </a:rPr>
              <a:t>Corso SQL APEX ITALIA MARITTIMA</a:t>
            </a:r>
            <a:endParaRPr lang="it-IT" sz="280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4DA5D-54E5-48F5-83D6-43E439C223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9352" y="4882519"/>
            <a:ext cx="9897108" cy="645281"/>
          </a:xfrm>
        </p:spPr>
        <p:txBody>
          <a:bodyPr/>
          <a:lstStyle/>
          <a:p>
            <a:pPr lvl="0"/>
            <a:r>
              <a:rPr lang="en-US" sz="2800" b="1" dirty="0" err="1"/>
              <a:t>Lezione</a:t>
            </a:r>
            <a:r>
              <a:rPr lang="en-US" sz="2800" b="1" dirty="0"/>
              <a:t> 15 - 10 Marzo 2025</a:t>
            </a:r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5879F051-2F76-445D-B0AB-3251CAD6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4592" y="4187754"/>
            <a:ext cx="374806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0F773924-D89B-9465-13B7-15D6DAB90E18}"/>
              </a:ext>
            </a:extLst>
          </p:cNvPr>
          <p:cNvSpPr txBox="1">
            <a:spLocks/>
          </p:cNvSpPr>
          <p:nvPr/>
        </p:nvSpPr>
        <p:spPr>
          <a:xfrm>
            <a:off x="6792993" y="4677713"/>
            <a:ext cx="5586984" cy="58764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b="1" dirty="0">
                <a:latin typeface="+mn-lt"/>
                <a:ea typeface="+mn-ea"/>
              </a:rPr>
              <a:t>Ing. Roberto Capancioni</a:t>
            </a:r>
            <a:endParaRPr lang="en-US" sz="3200" b="1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82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In Pila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D190F59-54F7-4D9F-9295-766B38BF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7" y="1153588"/>
            <a:ext cx="4071991" cy="304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A64255-593A-45F6-A9B6-D8C7D63D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406" y="3174619"/>
            <a:ext cx="3807534" cy="2875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C179999-F4D9-4157-A5D1-EEC642CB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98" y="1109260"/>
            <a:ext cx="4164710" cy="3133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373DA6E-E4B5-4845-AD90-1C38D8ED1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001" y="3127147"/>
            <a:ext cx="3944615" cy="297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18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In Pila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6F286D-0BB5-44BD-A3BB-9C07B838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8" y="1158575"/>
            <a:ext cx="5773223" cy="260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F9C4230-3B3D-4A48-8261-998D65408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318" y="3268223"/>
            <a:ext cx="6158212" cy="283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30CE423D-BDF0-498E-9194-D4A2192B7524}"/>
              </a:ext>
            </a:extLst>
          </p:cNvPr>
          <p:cNvSpPr/>
          <p:nvPr/>
        </p:nvSpPr>
        <p:spPr>
          <a:xfrm rot="5400000">
            <a:off x="10259512" y="3673607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92C790F-9F76-42F5-B451-E2AE19AEB609}"/>
              </a:ext>
            </a:extLst>
          </p:cNvPr>
          <p:cNvSpPr/>
          <p:nvPr/>
        </p:nvSpPr>
        <p:spPr>
          <a:xfrm>
            <a:off x="9912040" y="3041147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Dettaglio</a:t>
            </a:r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83A906B2-6FF8-4DFB-A059-A8EE0BA6A10C}"/>
              </a:ext>
            </a:extLst>
          </p:cNvPr>
          <p:cNvSpPr/>
          <p:nvPr/>
        </p:nvSpPr>
        <p:spPr>
          <a:xfrm rot="5400000">
            <a:off x="6996450" y="3688090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7A029EC-1284-47CF-AD6E-10E541FC72A5}"/>
              </a:ext>
            </a:extLst>
          </p:cNvPr>
          <p:cNvSpPr/>
          <p:nvPr/>
        </p:nvSpPr>
        <p:spPr>
          <a:xfrm>
            <a:off x="6648978" y="3055630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Testata</a:t>
            </a:r>
          </a:p>
        </p:txBody>
      </p:sp>
    </p:spTree>
    <p:extLst>
      <p:ext uri="{BB962C8B-B14F-4D97-AF65-F5344CB8AC3E}">
        <p14:creationId xmlns:p14="http://schemas.microsoft.com/office/powerpoint/2010/main" val="26698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601F09-6C96-49C9-9DDF-B54A743C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6" y="1192972"/>
            <a:ext cx="5228744" cy="395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Affiancate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92E90D-61E3-4C45-A57F-B42668512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7400"/>
            <a:ext cx="5414544" cy="406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77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In Pila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9EF404-3B38-4A4C-9DFD-0D11393D3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6" y="1109259"/>
            <a:ext cx="5557954" cy="4152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81F0548-6BA1-4AF5-B626-F0D4AE1D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1388"/>
            <a:ext cx="5557954" cy="419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9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In Pila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E5F0F5A-E234-4BD5-84B7-8A06A9036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1137937"/>
            <a:ext cx="10579608" cy="4873066"/>
          </a:xfrm>
          <a:prstGeom prst="rect">
            <a:avLst/>
          </a:prstGeom>
        </p:spPr>
      </p:pic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465AF20D-63DE-4133-AFDE-BCF7779E170B}"/>
              </a:ext>
            </a:extLst>
          </p:cNvPr>
          <p:cNvSpPr/>
          <p:nvPr/>
        </p:nvSpPr>
        <p:spPr>
          <a:xfrm rot="5400000">
            <a:off x="2177860" y="1463040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8DCF5359-A165-465C-8E11-E1F08E125D50}"/>
              </a:ext>
            </a:extLst>
          </p:cNvPr>
          <p:cNvSpPr/>
          <p:nvPr/>
        </p:nvSpPr>
        <p:spPr>
          <a:xfrm rot="5400000">
            <a:off x="5754568" y="1642872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A9366DBC-EAE7-42C9-98C4-9BDD5D153F83}"/>
              </a:ext>
            </a:extLst>
          </p:cNvPr>
          <p:cNvSpPr/>
          <p:nvPr/>
        </p:nvSpPr>
        <p:spPr>
          <a:xfrm rot="10800000">
            <a:off x="4858456" y="2429256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C13BACE7-B9AE-4DE4-93F1-01FB912E5D59}"/>
              </a:ext>
            </a:extLst>
          </p:cNvPr>
          <p:cNvSpPr/>
          <p:nvPr/>
        </p:nvSpPr>
        <p:spPr>
          <a:xfrm rot="5400000">
            <a:off x="7443160" y="2607564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4A6E47A-8AF3-46E0-BFE3-4AA1B19D5FE4}"/>
              </a:ext>
            </a:extLst>
          </p:cNvPr>
          <p:cNvSpPr/>
          <p:nvPr/>
        </p:nvSpPr>
        <p:spPr>
          <a:xfrm>
            <a:off x="1830388" y="793067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Ricerca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2748DAC-F8A5-4FC7-86D9-760F07229F4B}"/>
              </a:ext>
            </a:extLst>
          </p:cNvPr>
          <p:cNvSpPr/>
          <p:nvPr/>
        </p:nvSpPr>
        <p:spPr>
          <a:xfrm>
            <a:off x="5416240" y="1020142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Testata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0DFF554-7113-4B1A-8625-07105C4EA57A}"/>
              </a:ext>
            </a:extLst>
          </p:cNvPr>
          <p:cNvSpPr/>
          <p:nvPr/>
        </p:nvSpPr>
        <p:spPr>
          <a:xfrm>
            <a:off x="7095688" y="1975104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Dettaglio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B45D9647-A9F1-4C6F-9C30-5C65244BD7E6}"/>
              </a:ext>
            </a:extLst>
          </p:cNvPr>
          <p:cNvSpPr/>
          <p:nvPr/>
        </p:nvSpPr>
        <p:spPr>
          <a:xfrm>
            <a:off x="5474208" y="2429256"/>
            <a:ext cx="1243584" cy="51437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Schede Dettaglio</a:t>
            </a:r>
          </a:p>
        </p:txBody>
      </p:sp>
    </p:spTree>
    <p:extLst>
      <p:ext uri="{BB962C8B-B14F-4D97-AF65-F5344CB8AC3E}">
        <p14:creationId xmlns:p14="http://schemas.microsoft.com/office/powerpoint/2010/main" val="191160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601F09-6C96-49C9-9DDF-B54A743C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6" y="1192972"/>
            <a:ext cx="5228744" cy="395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Espandi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34BD0F3-304E-40AD-881F-8D5F589E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80" y="1678028"/>
            <a:ext cx="6005984" cy="451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259DD8FF-4228-491A-A128-8744EF76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7" y="902349"/>
            <a:ext cx="4469179" cy="334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Espandi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1F3203-55C6-4C32-81B2-1463AD5A6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459" y="3054096"/>
            <a:ext cx="4045422" cy="3034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04EC6FB-835F-4F67-888A-98A78BA1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16" y="913468"/>
            <a:ext cx="4027036" cy="3034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631A12C-EEDA-4C81-9DA9-2D7D4D145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633" y="2927630"/>
            <a:ext cx="4205381" cy="316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8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Espandi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DBCFD5-F62F-439E-86C2-4E2CD8A1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93" y="1222145"/>
            <a:ext cx="8659241" cy="3546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01DA48E-3389-4C4D-8B28-B9CEDD97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57" y="2765837"/>
            <a:ext cx="6940169" cy="3190798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B2F8EC69-3D08-48C3-8A70-FCC37ACB5A51}"/>
              </a:ext>
            </a:extLst>
          </p:cNvPr>
          <p:cNvSpPr/>
          <p:nvPr/>
        </p:nvSpPr>
        <p:spPr>
          <a:xfrm rot="5400000">
            <a:off x="2596840" y="1534808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E5643F40-B70F-4C7C-8371-4A059C2CEA27}"/>
              </a:ext>
            </a:extLst>
          </p:cNvPr>
          <p:cNvSpPr/>
          <p:nvPr/>
        </p:nvSpPr>
        <p:spPr>
          <a:xfrm>
            <a:off x="2249368" y="902348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Testata</a:t>
            </a:r>
          </a:p>
        </p:txBody>
      </p:sp>
      <p:sp>
        <p:nvSpPr>
          <p:cNvPr id="15" name="Freccia a destra 14">
            <a:extLst>
              <a:ext uri="{FF2B5EF4-FFF2-40B4-BE49-F238E27FC236}">
                <a16:creationId xmlns:a16="http://schemas.microsoft.com/office/drawing/2014/main" id="{FD6AC64D-A55B-40E4-9D40-75BB6238E601}"/>
              </a:ext>
            </a:extLst>
          </p:cNvPr>
          <p:cNvSpPr/>
          <p:nvPr/>
        </p:nvSpPr>
        <p:spPr>
          <a:xfrm rot="5400000">
            <a:off x="8220533" y="2944145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A154605-3E8F-470C-BFF6-658C7F4DF32D}"/>
              </a:ext>
            </a:extLst>
          </p:cNvPr>
          <p:cNvSpPr/>
          <p:nvPr/>
        </p:nvSpPr>
        <p:spPr>
          <a:xfrm>
            <a:off x="7873061" y="2311685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/>
              <a:t>Testata</a:t>
            </a:r>
          </a:p>
        </p:txBody>
      </p:sp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903930BA-AEDB-4083-98D0-B2BF1D673822}"/>
              </a:ext>
            </a:extLst>
          </p:cNvPr>
          <p:cNvSpPr/>
          <p:nvPr/>
        </p:nvSpPr>
        <p:spPr>
          <a:xfrm rot="5400000">
            <a:off x="7220656" y="4635867"/>
            <a:ext cx="548640" cy="3566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9AA600BD-AF6F-4AE7-9D60-ED74A0C75481}"/>
              </a:ext>
            </a:extLst>
          </p:cNvPr>
          <p:cNvSpPr/>
          <p:nvPr/>
        </p:nvSpPr>
        <p:spPr>
          <a:xfrm>
            <a:off x="6873184" y="4003407"/>
            <a:ext cx="1243584" cy="4541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/>
              <a:t>Dettaglio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72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Rendicontazione Ore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3068753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Il problema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281176-68EB-BEA7-4F61-A98B53D5817D}"/>
              </a:ext>
            </a:extLst>
          </p:cNvPr>
          <p:cNvSpPr txBox="1"/>
          <p:nvPr/>
        </p:nvSpPr>
        <p:spPr>
          <a:xfrm>
            <a:off x="459355" y="964575"/>
            <a:ext cx="1078948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dirty="0"/>
              <a:t>Rendicontare </a:t>
            </a:r>
            <a:r>
              <a:rPr lang="it-IT" sz="3600" b="1" u="sng" dirty="0">
                <a:solidFill>
                  <a:srgbClr val="FF0000"/>
                </a:solidFill>
              </a:rPr>
              <a:t>le ore</a:t>
            </a:r>
            <a:r>
              <a:rPr lang="it-IT" sz="3600" b="1" dirty="0">
                <a:solidFill>
                  <a:srgbClr val="FF0000"/>
                </a:solidFill>
              </a:rPr>
              <a:t> </a:t>
            </a:r>
            <a:r>
              <a:rPr lang="it-IT" sz="3600" b="1" dirty="0"/>
              <a:t>lavorate dalle </a:t>
            </a:r>
            <a:r>
              <a:rPr lang="it-IT" sz="3600" b="1" u="sng" dirty="0">
                <a:solidFill>
                  <a:srgbClr val="00B0F0"/>
                </a:solidFill>
              </a:rPr>
              <a:t>persone</a:t>
            </a:r>
            <a:r>
              <a:rPr lang="it-IT" sz="3600" b="1" dirty="0"/>
              <a:t> </a:t>
            </a:r>
          </a:p>
          <a:p>
            <a:r>
              <a:rPr lang="it-IT" sz="3600" b="1" dirty="0"/>
              <a:t>ed </a:t>
            </a:r>
            <a:r>
              <a:rPr lang="it-IT" sz="3600" b="1" u="sng" dirty="0">
                <a:solidFill>
                  <a:srgbClr val="FF0000"/>
                </a:solidFill>
              </a:rPr>
              <a:t>i costi</a:t>
            </a:r>
            <a:r>
              <a:rPr lang="it-IT" sz="3600" b="1" dirty="0">
                <a:solidFill>
                  <a:srgbClr val="FF0000"/>
                </a:solidFill>
              </a:rPr>
              <a:t> </a:t>
            </a:r>
            <a:r>
              <a:rPr lang="it-IT" sz="3600" b="1" dirty="0"/>
              <a:t>sostenuti in base al </a:t>
            </a:r>
            <a:r>
              <a:rPr lang="it-IT" sz="3600" b="1" u="sng" dirty="0">
                <a:solidFill>
                  <a:srgbClr val="00B0F0"/>
                </a:solidFill>
              </a:rPr>
              <a:t>ruolo</a:t>
            </a:r>
            <a:r>
              <a:rPr lang="it-IT" sz="3600" b="1" dirty="0"/>
              <a:t> </a:t>
            </a:r>
          </a:p>
          <a:p>
            <a:r>
              <a:rPr lang="it-IT" sz="3600" b="1" dirty="0"/>
              <a:t>su </a:t>
            </a:r>
            <a:r>
              <a:rPr lang="it-IT" sz="3600" b="1" u="sng" dirty="0">
                <a:solidFill>
                  <a:srgbClr val="00B0F0"/>
                </a:solidFill>
              </a:rPr>
              <a:t>commesse</a:t>
            </a:r>
            <a:r>
              <a:rPr lang="it-IT" sz="3600" b="1" dirty="0"/>
              <a:t> </a:t>
            </a:r>
          </a:p>
          <a:p>
            <a:r>
              <a:rPr lang="it-IT" sz="3600" b="1" dirty="0"/>
              <a:t>in </a:t>
            </a:r>
            <a:r>
              <a:rPr lang="it-IT" sz="3600" b="1" u="sng" dirty="0">
                <a:solidFill>
                  <a:srgbClr val="00B0F0"/>
                </a:solidFill>
              </a:rPr>
              <a:t>progetti</a:t>
            </a:r>
            <a:r>
              <a:rPr lang="it-IT" sz="3600" b="1" dirty="0"/>
              <a:t> </a:t>
            </a:r>
          </a:p>
          <a:p>
            <a:r>
              <a:rPr lang="it-IT" sz="3600" b="1" dirty="0"/>
              <a:t>di </a:t>
            </a:r>
            <a:r>
              <a:rPr lang="it-IT" sz="3600" b="1" u="sng" dirty="0">
                <a:solidFill>
                  <a:srgbClr val="00B0F0"/>
                </a:solidFill>
              </a:rPr>
              <a:t>clienti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D6F5D5-0873-9638-883D-EAC3689A292E}"/>
              </a:ext>
            </a:extLst>
          </p:cNvPr>
          <p:cNvSpPr/>
          <p:nvPr/>
        </p:nvSpPr>
        <p:spPr>
          <a:xfrm>
            <a:off x="7099537" y="2396560"/>
            <a:ext cx="4149307" cy="74187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Persone -&gt; Ruoli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602CAE-F8EA-2A90-B24F-B9757E4CED13}"/>
              </a:ext>
            </a:extLst>
          </p:cNvPr>
          <p:cNvSpPr/>
          <p:nvPr/>
        </p:nvSpPr>
        <p:spPr>
          <a:xfrm>
            <a:off x="7099536" y="3618636"/>
            <a:ext cx="4149307" cy="74187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Commesse -&gt; Progetti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6F9C5F0-119C-74E3-31F1-F8051C6C44D8}"/>
              </a:ext>
            </a:extLst>
          </p:cNvPr>
          <p:cNvSpPr/>
          <p:nvPr/>
        </p:nvSpPr>
        <p:spPr>
          <a:xfrm>
            <a:off x="7099535" y="4824750"/>
            <a:ext cx="4149307" cy="74187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Progetti -&gt; Clienti</a:t>
            </a:r>
          </a:p>
        </p:txBody>
      </p:sp>
    </p:spTree>
    <p:extLst>
      <p:ext uri="{BB962C8B-B14F-4D97-AF65-F5344CB8AC3E}">
        <p14:creationId xmlns:p14="http://schemas.microsoft.com/office/powerpoint/2010/main" val="181513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81658" y="182611"/>
            <a:ext cx="11122303" cy="8430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99" dirty="0"/>
              <a:t>Chi </a:t>
            </a:r>
            <a:r>
              <a:rPr lang="en-US" sz="3599" dirty="0" err="1"/>
              <a:t>Sono</a:t>
            </a:r>
            <a:br>
              <a:rPr lang="en-US" sz="3599" dirty="0"/>
            </a:br>
            <a:endParaRPr lang="en-US" sz="1999" dirty="0">
              <a:solidFill>
                <a:srgbClr val="FF0000"/>
              </a:solidFill>
            </a:endParaRPr>
          </a:p>
        </p:txBody>
      </p:sp>
      <p:pic>
        <p:nvPicPr>
          <p:cNvPr id="3" name="Immagine 2" descr="Immagine che contiene persona, uomo, esterni, abbigliamento&#10;&#10;Descrizione generata automaticamente">
            <a:extLst>
              <a:ext uri="{FF2B5EF4-FFF2-40B4-BE49-F238E27FC236}">
                <a16:creationId xmlns:a16="http://schemas.microsoft.com/office/drawing/2014/main" id="{3EFCD16E-5D81-4D46-A641-5A1F4187C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61" y="1025675"/>
            <a:ext cx="3939581" cy="39395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AF7099-CE73-415A-873E-BDF636B85923}"/>
              </a:ext>
            </a:extLst>
          </p:cNvPr>
          <p:cNvSpPr txBox="1">
            <a:spLocks/>
          </p:cNvSpPr>
          <p:nvPr/>
        </p:nvSpPr>
        <p:spPr>
          <a:xfrm>
            <a:off x="673674" y="1214779"/>
            <a:ext cx="6384569" cy="4428442"/>
          </a:xfrm>
          <a:prstGeom prst="rect">
            <a:avLst/>
          </a:prstGeom>
        </p:spPr>
        <p:txBody>
          <a:bodyPr lIns="91388" tIns="45695" rIns="91388" bIns="45695"/>
          <a:lstStyle>
            <a:lvl1pPr marL="228581" indent="-228581" algn="l" defTabSz="914323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879" indent="-228581" algn="l" defTabSz="914323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459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040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621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201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784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363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944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16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799" dirty="0">
                <a:solidFill>
                  <a:schemeClr val="tx2"/>
                </a:solidFill>
              </a:rPr>
              <a:t>Ing. Roberto Capancioni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it-IT" sz="2799" dirty="0">
                <a:solidFill>
                  <a:schemeClr val="tx2"/>
                </a:solidFill>
              </a:rPr>
              <a:t>Trainer Oracle Academy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799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799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799" dirty="0">
              <a:solidFill>
                <a:schemeClr val="tx2"/>
              </a:solidFill>
            </a:endParaRPr>
          </a:p>
          <a:p>
            <a:pPr marL="274216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it-IT" sz="2799" dirty="0">
              <a:solidFill>
                <a:schemeClr val="tx2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4BAA3F-3D9D-4FA1-B15D-C1AE245A318E}"/>
              </a:ext>
            </a:extLst>
          </p:cNvPr>
          <p:cNvSpPr txBox="1"/>
          <p:nvPr/>
        </p:nvSpPr>
        <p:spPr>
          <a:xfrm>
            <a:off x="6360375" y="5362687"/>
            <a:ext cx="4403073" cy="91416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sz="1799" dirty="0"/>
              <a:t>     Email: </a:t>
            </a:r>
            <a:r>
              <a:rPr lang="it-IT" sz="1799" dirty="0">
                <a:hlinkClick r:id="rId4"/>
              </a:rPr>
              <a:t>sviluppo@capancioni.com</a:t>
            </a:r>
            <a:endParaRPr lang="it-IT" sz="1799" dirty="0"/>
          </a:p>
          <a:p>
            <a:pPr>
              <a:lnSpc>
                <a:spcPct val="90000"/>
              </a:lnSpc>
            </a:pPr>
            <a:r>
              <a:rPr lang="it-IT" sz="1799" dirty="0"/>
              <a:t>Linkedin: </a:t>
            </a:r>
            <a:r>
              <a:rPr lang="it-IT" sz="1799" dirty="0">
                <a:hlinkClick r:id="rId5"/>
              </a:rPr>
              <a:t>https://www.linkedin.com/in/robertocapancioni</a:t>
            </a:r>
            <a:endParaRPr lang="it-IT" sz="1799" dirty="0"/>
          </a:p>
          <a:p>
            <a:pPr>
              <a:lnSpc>
                <a:spcPct val="90000"/>
              </a:lnSpc>
            </a:pPr>
            <a:endParaRPr lang="it-IT" sz="1799" dirty="0"/>
          </a:p>
          <a:p>
            <a:pPr>
              <a:lnSpc>
                <a:spcPct val="90000"/>
              </a:lnSpc>
            </a:pPr>
            <a:endParaRPr lang="it-IT" sz="1799" dirty="0"/>
          </a:p>
          <a:p>
            <a:pPr>
              <a:lnSpc>
                <a:spcPct val="90000"/>
              </a:lnSpc>
            </a:pPr>
            <a:endParaRPr lang="it-IT" sz="1799" dirty="0"/>
          </a:p>
          <a:p>
            <a:pPr>
              <a:lnSpc>
                <a:spcPct val="90000"/>
              </a:lnSpc>
            </a:pPr>
            <a:endParaRPr lang="it-IT" sz="1799" dirty="0"/>
          </a:p>
          <a:p>
            <a:pPr>
              <a:lnSpc>
                <a:spcPct val="90000"/>
              </a:lnSpc>
            </a:pPr>
            <a:endParaRPr lang="it-IT" sz="1799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D9F1E2-5EA9-4A68-8815-FFB9ABE5B1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797" y="3780541"/>
            <a:ext cx="1184715" cy="11847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715B66-4CB7-420C-AC81-BDF5D486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43" y="2469549"/>
            <a:ext cx="3049981" cy="58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acle APEX Cloud Developer Certified Professional">
            <a:extLst>
              <a:ext uri="{FF2B5EF4-FFF2-40B4-BE49-F238E27FC236}">
                <a16:creationId xmlns:a16="http://schemas.microsoft.com/office/drawing/2014/main" id="{045F963C-ED88-B8E5-E002-1589A7D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86" y="3229489"/>
            <a:ext cx="3157993" cy="157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 descr="Immagine che contiene testo, Carattere, simbolo, logo&#10;&#10;Descrizione generata automaticamente">
            <a:extLst>
              <a:ext uri="{FF2B5EF4-FFF2-40B4-BE49-F238E27FC236}">
                <a16:creationId xmlns:a16="http://schemas.microsoft.com/office/drawing/2014/main" id="{2C778E94-1D89-ACE5-6B8D-C0327217A9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42" y="3293903"/>
            <a:ext cx="1360647" cy="136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3068753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Il problema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D6F5D5-0873-9638-883D-EAC3689A292E}"/>
              </a:ext>
            </a:extLst>
          </p:cNvPr>
          <p:cNvSpPr/>
          <p:nvPr/>
        </p:nvSpPr>
        <p:spPr>
          <a:xfrm>
            <a:off x="3060627" y="1401647"/>
            <a:ext cx="6070745" cy="74187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Persone -&gt; Ruoli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602CAE-F8EA-2A90-B24F-B9757E4CED13}"/>
              </a:ext>
            </a:extLst>
          </p:cNvPr>
          <p:cNvSpPr/>
          <p:nvPr/>
        </p:nvSpPr>
        <p:spPr>
          <a:xfrm>
            <a:off x="3060626" y="2747368"/>
            <a:ext cx="6070746" cy="741872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Commesse -&gt; Progetti -&gt; Clienti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FE937CA-C5C1-3863-5975-F2191DB4FCE3}"/>
              </a:ext>
            </a:extLst>
          </p:cNvPr>
          <p:cNvSpPr/>
          <p:nvPr/>
        </p:nvSpPr>
        <p:spPr>
          <a:xfrm>
            <a:off x="3060625" y="4373593"/>
            <a:ext cx="6070745" cy="120353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Ore -&gt; Persone</a:t>
            </a:r>
          </a:p>
          <a:p>
            <a:pPr algn="ctr"/>
            <a:r>
              <a:rPr lang="it-IT" sz="3200" b="1" dirty="0"/>
              <a:t>             -&gt; Commesse</a:t>
            </a:r>
          </a:p>
        </p:txBody>
      </p:sp>
    </p:spTree>
    <p:extLst>
      <p:ext uri="{BB962C8B-B14F-4D97-AF65-F5344CB8AC3E}">
        <p14:creationId xmlns:p14="http://schemas.microsoft.com/office/powerpoint/2010/main" val="241614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3068753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Il problema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ED6F5D5-0873-9638-883D-EAC3689A292E}"/>
              </a:ext>
            </a:extLst>
          </p:cNvPr>
          <p:cNvSpPr/>
          <p:nvPr/>
        </p:nvSpPr>
        <p:spPr>
          <a:xfrm>
            <a:off x="2284250" y="1220493"/>
            <a:ext cx="6070745" cy="741872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Persone -&gt; Ruoli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A0133B-8BFD-95AC-74EA-25688CC47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876" y="2252498"/>
            <a:ext cx="2867425" cy="2353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7A0926C-5C71-BE12-D93C-D8CACB895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243" y="2252498"/>
            <a:ext cx="3324689" cy="247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66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3068753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Il problema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CB602CAE-F8EA-2A90-B24F-B9757E4CED13}"/>
              </a:ext>
            </a:extLst>
          </p:cNvPr>
          <p:cNvSpPr/>
          <p:nvPr/>
        </p:nvSpPr>
        <p:spPr>
          <a:xfrm>
            <a:off x="3014616" y="1099723"/>
            <a:ext cx="6070746" cy="741872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Commesse -&gt; Progetti -&gt; Clienti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A9E3E1B-3738-A77A-7208-1FC6EC9B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534" y="2149181"/>
            <a:ext cx="3858163" cy="3353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423051-2F4B-0A99-4ADE-5E58D8348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348" y="2024593"/>
            <a:ext cx="3896269" cy="3982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40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3068753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Il problema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FE937CA-C5C1-3863-5975-F2191DB4FCE3}"/>
              </a:ext>
            </a:extLst>
          </p:cNvPr>
          <p:cNvSpPr/>
          <p:nvPr/>
        </p:nvSpPr>
        <p:spPr>
          <a:xfrm>
            <a:off x="2844964" y="888521"/>
            <a:ext cx="6070745" cy="1203531"/>
          </a:xfrm>
          <a:prstGeom prst="rect">
            <a:avLst/>
          </a:prstGeom>
          <a:ln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b="1" dirty="0"/>
              <a:t>Ore -&gt; Persone</a:t>
            </a:r>
          </a:p>
          <a:p>
            <a:pPr algn="ctr"/>
            <a:r>
              <a:rPr lang="it-IT" sz="3200" b="1" dirty="0"/>
              <a:t>             -&gt; Commesse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9FF854-4B69-721E-F116-15D4552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01" y="2226382"/>
            <a:ext cx="3943900" cy="4458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DDE248C-F4A4-73B2-C0F6-409ECA0A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34" y="2226382"/>
            <a:ext cx="6306430" cy="316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166264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 Dati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AE9705D-9D61-032A-DB71-C802645A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29" y="768855"/>
            <a:ext cx="9547897" cy="599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4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19836" y="94889"/>
            <a:ext cx="166264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 Dati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736796-C719-34FE-FCC2-9EB772CE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38" y="1106980"/>
            <a:ext cx="8186313" cy="5656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CF4B7A8-5E0D-AEB7-C91F-814076C7322F}"/>
              </a:ext>
            </a:extLst>
          </p:cNvPr>
          <p:cNvSpPr/>
          <p:nvPr/>
        </p:nvSpPr>
        <p:spPr>
          <a:xfrm>
            <a:off x="4222315" y="160239"/>
            <a:ext cx="6070746" cy="6592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Bug in Quick SQL in ORDS 23.4.1</a:t>
            </a:r>
            <a:br>
              <a:rPr lang="it-IT" b="1" dirty="0"/>
            </a:br>
            <a:r>
              <a:rPr lang="it-IT" b="1" dirty="0"/>
              <a:t>manca il prefisso d11_ nei vincoli di chiave univoca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B753C6D-88A7-C02F-1BBC-0C5DB40EA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581" y="884858"/>
            <a:ext cx="2864975" cy="297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9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406941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L’Applicazione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7234B96-5083-6823-FE37-92DBCE22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74" y="872220"/>
            <a:ext cx="5436223" cy="4331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6F8BD16-70F5-042F-82C6-A56450418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227" y="2889849"/>
            <a:ext cx="7510299" cy="357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4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406941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Form Ore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7AB8711-B5BB-5232-3CA9-EAC03ED4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53" y="1240428"/>
            <a:ext cx="10328694" cy="4898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0AE59285-5486-B959-A4DA-82A8C30843AF}"/>
              </a:ext>
            </a:extLst>
          </p:cNvPr>
          <p:cNvSpPr/>
          <p:nvPr/>
        </p:nvSpPr>
        <p:spPr>
          <a:xfrm>
            <a:off x="5714685" y="3898153"/>
            <a:ext cx="6070746" cy="6592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Come Calcoliamo il costo automaticamente ?</a:t>
            </a:r>
          </a:p>
        </p:txBody>
      </p:sp>
    </p:spTree>
    <p:extLst>
      <p:ext uri="{BB962C8B-B14F-4D97-AF65-F5344CB8AC3E}">
        <p14:creationId xmlns:p14="http://schemas.microsoft.com/office/powerpoint/2010/main" val="249323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406941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Azione Dinamica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2A3099F-AE48-5AD2-A37B-A4C147CD6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4" y="840120"/>
            <a:ext cx="3730841" cy="352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2576B76-F3E5-D77F-C46C-6FCBE0B50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97" y="2297984"/>
            <a:ext cx="3886161" cy="4344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540115-AF85-9DC7-BD9D-BE21A44A2EBC}"/>
              </a:ext>
            </a:extLst>
          </p:cNvPr>
          <p:cNvSpPr txBox="1"/>
          <p:nvPr/>
        </p:nvSpPr>
        <p:spPr>
          <a:xfrm>
            <a:off x="5607170" y="741243"/>
            <a:ext cx="6275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:P13_ORE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,0)*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r.tariffa_oraria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d11_persona p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d11_ruolo r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p.ruolo_id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r.id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p.id = </a:t>
            </a:r>
            <a:r>
              <a:rPr lang="it-IT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:P13_PERSONA_ID</a:t>
            </a:r>
          </a:p>
        </p:txBody>
      </p:sp>
    </p:spTree>
    <p:extLst>
      <p:ext uri="{BB962C8B-B14F-4D97-AF65-F5344CB8AC3E}">
        <p14:creationId xmlns:p14="http://schemas.microsoft.com/office/powerpoint/2010/main" val="402963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7002399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Griglia Interattiva Ore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B9F60D-5C6B-14FE-C4EE-963401D1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69" y="781689"/>
            <a:ext cx="9459645" cy="500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0AE59285-5486-B959-A4DA-82A8C30843AF}"/>
              </a:ext>
            </a:extLst>
          </p:cNvPr>
          <p:cNvSpPr/>
          <p:nvPr/>
        </p:nvSpPr>
        <p:spPr>
          <a:xfrm>
            <a:off x="5714685" y="5572329"/>
            <a:ext cx="6070746" cy="6592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Come Calcoliamo il costo automaticamente ?</a:t>
            </a:r>
          </a:p>
        </p:txBody>
      </p:sp>
    </p:spTree>
    <p:extLst>
      <p:ext uri="{BB962C8B-B14F-4D97-AF65-F5344CB8AC3E}">
        <p14:creationId xmlns:p14="http://schemas.microsoft.com/office/powerpoint/2010/main" val="31362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I Dati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9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4069417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Azione Dinamica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540115-AF85-9DC7-BD9D-BE21A44A2EBC}"/>
              </a:ext>
            </a:extLst>
          </p:cNvPr>
          <p:cNvSpPr txBox="1"/>
          <p:nvPr/>
        </p:nvSpPr>
        <p:spPr>
          <a:xfrm>
            <a:off x="5788324" y="741243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:ORE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,0)*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r.tariffa_oraria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d11_persona p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d11_ruolo r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p.ruolo_id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r.id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p.id = </a:t>
            </a:r>
            <a:r>
              <a:rPr lang="it-IT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:PERSONA_ID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114705-134E-5DA2-A895-99591394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7" y="975537"/>
            <a:ext cx="3986957" cy="409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943A914-AD2B-2CC5-3177-09998DF3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958" y="2295255"/>
            <a:ext cx="3823687" cy="4283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15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968409" y="94889"/>
            <a:ext cx="7002399" cy="56784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Griglia Interattiva Ore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B9F60D-5C6B-14FE-C4EE-963401D1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03" y="966158"/>
            <a:ext cx="5341682" cy="2824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1B36D2C-CB28-F19C-FC52-CDB6EF069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8864"/>
            <a:ext cx="5068007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AE59285-5486-B959-A4DA-82A8C30843AF}"/>
              </a:ext>
            </a:extLst>
          </p:cNvPr>
          <p:cNvSpPr/>
          <p:nvPr/>
        </p:nvSpPr>
        <p:spPr>
          <a:xfrm>
            <a:off x="7293319" y="662736"/>
            <a:ext cx="3567338" cy="6592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Filtro su campo senza lista valori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A4AEB81-F48F-4A5C-ECBD-8A9D83CE3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121" y="3546878"/>
            <a:ext cx="5020376" cy="2800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30D1DDA-402D-73B8-CF5C-7F6499BDFF72}"/>
              </a:ext>
            </a:extLst>
          </p:cNvPr>
          <p:cNvSpPr/>
          <p:nvPr/>
        </p:nvSpPr>
        <p:spPr>
          <a:xfrm>
            <a:off x="7152421" y="3131039"/>
            <a:ext cx="3567338" cy="659271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Filtro su campo con lista valori</a:t>
            </a:r>
          </a:p>
        </p:txBody>
      </p:sp>
    </p:spTree>
    <p:extLst>
      <p:ext uri="{BB962C8B-B14F-4D97-AF65-F5344CB8AC3E}">
        <p14:creationId xmlns:p14="http://schemas.microsoft.com/office/powerpoint/2010/main" val="27875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Filtri URL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9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740" y="84715"/>
            <a:ext cx="5761736" cy="499481"/>
          </a:xfrm>
        </p:spPr>
        <p:txBody>
          <a:bodyPr/>
          <a:lstStyle/>
          <a:p>
            <a:r>
              <a:rPr lang="it-IT" dirty="0"/>
              <a:t>D06 - Dipendente Attività</a:t>
            </a: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B2F2A5-D184-95FA-4BD1-015053A83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3" y="893"/>
            <a:ext cx="10230774" cy="62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740" y="84715"/>
            <a:ext cx="5761736" cy="499481"/>
          </a:xfrm>
        </p:spPr>
        <p:txBody>
          <a:bodyPr/>
          <a:lstStyle/>
          <a:p>
            <a:r>
              <a:rPr lang="it-IT" dirty="0"/>
              <a:t>D06 - Dipendente Attività</a:t>
            </a:r>
          </a:p>
        </p:txBody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ABD57B3-A01D-77FC-D63B-55030D1F3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4" y="893"/>
            <a:ext cx="11082689" cy="62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Ricerca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8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14" y="127429"/>
            <a:ext cx="2432190" cy="499481"/>
          </a:xfrm>
        </p:spPr>
        <p:txBody>
          <a:bodyPr/>
          <a:lstStyle/>
          <a:p>
            <a:r>
              <a:rPr lang="it-IT" sz="3999" dirty="0">
                <a:latin typeface="Georgia" panose="02040502050405020303" pitchFamily="18" charset="0"/>
              </a:rPr>
              <a:t>Ricerca</a:t>
            </a:r>
            <a:endParaRPr lang="it-IT" sz="3999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60BEF7-F4A7-5381-D539-ED1CF3DD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2" y="777073"/>
            <a:ext cx="9807934" cy="55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14" y="127429"/>
            <a:ext cx="2432190" cy="499481"/>
          </a:xfrm>
        </p:spPr>
        <p:txBody>
          <a:bodyPr/>
          <a:lstStyle/>
          <a:p>
            <a:r>
              <a:rPr lang="it-IT" sz="3999" dirty="0">
                <a:latin typeface="Georgia" panose="02040502050405020303" pitchFamily="18" charset="0"/>
              </a:rPr>
              <a:t>Ricerca</a:t>
            </a:r>
            <a:endParaRPr lang="it-IT" sz="3999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BBEDD5-12F4-874D-56FF-E44250F3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0" y="782315"/>
            <a:ext cx="7131569" cy="2970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73FAED-56DE-6F41-E88E-0BA2E05AC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59" y="2267425"/>
            <a:ext cx="7133746" cy="3963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83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14" y="127429"/>
            <a:ext cx="2432190" cy="499481"/>
          </a:xfrm>
        </p:spPr>
        <p:txBody>
          <a:bodyPr/>
          <a:lstStyle/>
          <a:p>
            <a:r>
              <a:rPr lang="it-IT" sz="3999" dirty="0">
                <a:latin typeface="Georgia" panose="02040502050405020303" pitchFamily="18" charset="0"/>
              </a:rPr>
              <a:t>Ricerca</a:t>
            </a:r>
            <a:endParaRPr lang="it-IT" sz="3999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2B74FDA-CDB6-7AF6-7A59-2672C774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62" y="606438"/>
            <a:ext cx="4537494" cy="1655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48969B-7058-7C6C-F105-A839E6A4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62" y="2512735"/>
            <a:ext cx="4546258" cy="200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247AEEB-D97C-3DBC-16B4-2AC2D609C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88" y="4710024"/>
            <a:ext cx="6815533" cy="1427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0C8DDD6-9261-A65D-C533-6D5841586846}"/>
              </a:ext>
            </a:extLst>
          </p:cNvPr>
          <p:cNvSpPr/>
          <p:nvPr/>
        </p:nvSpPr>
        <p:spPr>
          <a:xfrm>
            <a:off x="7594936" y="1033448"/>
            <a:ext cx="2337759" cy="801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Link a FORM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A30032A9-174C-1AF6-214D-3F22C0D9BE92}"/>
              </a:ext>
            </a:extLst>
          </p:cNvPr>
          <p:cNvSpPr/>
          <p:nvPr/>
        </p:nvSpPr>
        <p:spPr>
          <a:xfrm>
            <a:off x="7594936" y="3115205"/>
            <a:ext cx="2337759" cy="801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Link a REPORT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D3B9602-0AE2-70FF-D350-30692AA6ABE5}"/>
              </a:ext>
            </a:extLst>
          </p:cNvPr>
          <p:cNvSpPr/>
          <p:nvPr/>
        </p:nvSpPr>
        <p:spPr>
          <a:xfrm>
            <a:off x="7594937" y="5022830"/>
            <a:ext cx="2337759" cy="8017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Link a MENU</a:t>
            </a:r>
          </a:p>
        </p:txBody>
      </p:sp>
    </p:spTree>
    <p:extLst>
      <p:ext uri="{BB962C8B-B14F-4D97-AF65-F5344CB8AC3E}">
        <p14:creationId xmlns:p14="http://schemas.microsoft.com/office/powerpoint/2010/main" val="137849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14" y="127429"/>
            <a:ext cx="2432190" cy="499481"/>
          </a:xfrm>
        </p:spPr>
        <p:txBody>
          <a:bodyPr/>
          <a:lstStyle/>
          <a:p>
            <a:r>
              <a:rPr lang="it-IT" sz="3999" dirty="0">
                <a:latin typeface="Georgia" panose="02040502050405020303" pitchFamily="18" charset="0"/>
              </a:rPr>
              <a:t>Ricerca</a:t>
            </a:r>
            <a:endParaRPr lang="it-IT" sz="3999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B7FFF42-579B-3498-CC00-F40A0AE8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33" y="771158"/>
            <a:ext cx="4612220" cy="343853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0D86AF0-02ED-7B4C-CF83-9C9F03890AA6}"/>
              </a:ext>
            </a:extLst>
          </p:cNvPr>
          <p:cNvSpPr/>
          <p:nvPr/>
        </p:nvSpPr>
        <p:spPr>
          <a:xfrm>
            <a:off x="6052868" y="820042"/>
            <a:ext cx="2337759" cy="16178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Da Creare un INGLESE perché in ITALIANO non funziona!!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6BC6AA8-E7B5-FA8D-1E4C-14C34D14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7953"/>
            <a:ext cx="5063798" cy="3804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9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80221" y="181765"/>
            <a:ext cx="11125200" cy="843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/>
              <a:t>I Dati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7CD1B2B5-37A2-4780-887F-8A1173BEE437}"/>
              </a:ext>
            </a:extLst>
          </p:cNvPr>
          <p:cNvGraphicFramePr>
            <a:graphicFrameLocks noGrp="1"/>
          </p:cNvGraphicFramePr>
          <p:nvPr/>
        </p:nvGraphicFramePr>
        <p:xfrm>
          <a:off x="4814931" y="1884583"/>
          <a:ext cx="2037609" cy="18542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7609">
                  <a:extLst>
                    <a:ext uri="{9D8B030D-6E8A-4147-A177-3AD203B41FA5}">
                      <a16:colId xmlns:a16="http://schemas.microsoft.com/office/drawing/2014/main" val="901894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18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874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TIPO 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37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PREZZO ACQUISTO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47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PREZZO VENDITA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115809"/>
                  </a:ext>
                </a:extLst>
              </a:tr>
            </a:tbl>
          </a:graphicData>
        </a:graphic>
      </p:graphicFrame>
      <p:graphicFrame>
        <p:nvGraphicFramePr>
          <p:cNvPr id="10" name="Tabella 10">
            <a:extLst>
              <a:ext uri="{FF2B5EF4-FFF2-40B4-BE49-F238E27FC236}">
                <a16:creationId xmlns:a16="http://schemas.microsoft.com/office/drawing/2014/main" id="{4687DBA0-EFAC-46F3-8478-F8B4B9D2E226}"/>
              </a:ext>
            </a:extLst>
          </p:cNvPr>
          <p:cNvGraphicFramePr>
            <a:graphicFrameLocks noGrp="1"/>
          </p:cNvGraphicFramePr>
          <p:nvPr/>
        </p:nvGraphicFramePr>
        <p:xfrm>
          <a:off x="7368432" y="1445671"/>
          <a:ext cx="1655064" cy="1112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5064">
                  <a:extLst>
                    <a:ext uri="{9D8B030D-6E8A-4147-A177-3AD203B41FA5}">
                      <a16:colId xmlns:a16="http://schemas.microsoft.com/office/drawing/2014/main" val="280092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FORNITORE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FORNITORE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93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ZONA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19199"/>
                  </a:ext>
                </a:extLst>
              </a:tr>
            </a:tbl>
          </a:graphicData>
        </a:graphic>
      </p:graphicFrame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CBB5073-399D-4802-AC2F-DE7B30E94568}"/>
              </a:ext>
            </a:extLst>
          </p:cNvPr>
          <p:cNvGraphicFramePr>
            <a:graphicFrameLocks noGrp="1"/>
          </p:cNvGraphicFramePr>
          <p:nvPr/>
        </p:nvGraphicFramePr>
        <p:xfrm>
          <a:off x="7368432" y="3558129"/>
          <a:ext cx="1655064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5064">
                  <a:extLst>
                    <a:ext uri="{9D8B030D-6E8A-4147-A177-3AD203B41FA5}">
                      <a16:colId xmlns:a16="http://schemas.microsoft.com/office/drawing/2014/main" val="411284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ACQUISTO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4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FORNITORE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QUANTITA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59121"/>
                  </a:ext>
                </a:extLst>
              </a:tr>
            </a:tbl>
          </a:graphicData>
        </a:graphic>
      </p:graphicFrame>
      <p:graphicFrame>
        <p:nvGraphicFramePr>
          <p:cNvPr id="14" name="Tabella 10">
            <a:extLst>
              <a:ext uri="{FF2B5EF4-FFF2-40B4-BE49-F238E27FC236}">
                <a16:creationId xmlns:a16="http://schemas.microsoft.com/office/drawing/2014/main" id="{EB98EBA4-560A-4951-929D-14F3156BF4BB}"/>
              </a:ext>
            </a:extLst>
          </p:cNvPr>
          <p:cNvGraphicFramePr>
            <a:graphicFrameLocks noGrp="1"/>
          </p:cNvGraphicFramePr>
          <p:nvPr/>
        </p:nvGraphicFramePr>
        <p:xfrm>
          <a:off x="2570821" y="1445671"/>
          <a:ext cx="1655064" cy="11125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5064">
                  <a:extLst>
                    <a:ext uri="{9D8B030D-6E8A-4147-A177-3AD203B41FA5}">
                      <a16:colId xmlns:a16="http://schemas.microsoft.com/office/drawing/2014/main" val="28009290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93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ZONA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19199"/>
                  </a:ext>
                </a:extLst>
              </a:tr>
            </a:tbl>
          </a:graphicData>
        </a:graphic>
      </p:graphicFrame>
      <p:graphicFrame>
        <p:nvGraphicFramePr>
          <p:cNvPr id="15" name="Tabella 12">
            <a:extLst>
              <a:ext uri="{FF2B5EF4-FFF2-40B4-BE49-F238E27FC236}">
                <a16:creationId xmlns:a16="http://schemas.microsoft.com/office/drawing/2014/main" id="{FF71E2EF-CE6C-4DFB-8319-A127DB33161B}"/>
              </a:ext>
            </a:extLst>
          </p:cNvPr>
          <p:cNvGraphicFramePr>
            <a:graphicFrameLocks noGrp="1"/>
          </p:cNvGraphicFramePr>
          <p:nvPr/>
        </p:nvGraphicFramePr>
        <p:xfrm>
          <a:off x="2643973" y="3558129"/>
          <a:ext cx="1655064" cy="1854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55064">
                  <a:extLst>
                    <a:ext uri="{9D8B030D-6E8A-4147-A177-3AD203B41FA5}">
                      <a16:colId xmlns:a16="http://schemas.microsoft.com/office/drawing/2014/main" val="4112847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VENDITA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34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98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CLIENTE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7162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37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QUANTITA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559121"/>
                  </a:ext>
                </a:extLst>
              </a:tr>
            </a:tbl>
          </a:graphicData>
        </a:graphic>
      </p:graphicFrame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EA3AB9AA-8B6E-4FE2-90CE-D0010761A5E5}"/>
              </a:ext>
            </a:extLst>
          </p:cNvPr>
          <p:cNvGraphicFramePr>
            <a:graphicFrameLocks noGrp="1"/>
          </p:cNvGraphicFramePr>
          <p:nvPr/>
        </p:nvGraphicFramePr>
        <p:xfrm>
          <a:off x="4814931" y="4114389"/>
          <a:ext cx="2037609" cy="741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37609">
                  <a:extLst>
                    <a:ext uri="{9D8B030D-6E8A-4147-A177-3AD203B41FA5}">
                      <a16:colId xmlns:a16="http://schemas.microsoft.com/office/drawing/2014/main" val="428052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TIPO 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624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TIPO PRODOTTO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209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00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814" y="127429"/>
            <a:ext cx="2432190" cy="499481"/>
          </a:xfrm>
        </p:spPr>
        <p:txBody>
          <a:bodyPr/>
          <a:lstStyle/>
          <a:p>
            <a:r>
              <a:rPr lang="it-IT" sz="3999" dirty="0">
                <a:latin typeface="Georgia" panose="02040502050405020303" pitchFamily="18" charset="0"/>
              </a:rPr>
              <a:t>Ricerca</a:t>
            </a:r>
            <a:endParaRPr lang="it-IT" sz="3999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CC82A-40FC-D2EC-E398-6F3075C9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5" y="626909"/>
            <a:ext cx="7648342" cy="3375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5B44236-D545-542F-9F07-9E0FC6F7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94" y="1985168"/>
            <a:ext cx="8280599" cy="442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42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709" y="363511"/>
            <a:ext cx="2594583" cy="616896"/>
          </a:xfrm>
        </p:spPr>
        <p:txBody>
          <a:bodyPr>
            <a:normAutofit/>
          </a:bodyPr>
          <a:lstStyle/>
          <a:p>
            <a:r>
              <a:rPr lang="it-IT" dirty="0"/>
              <a:t>Schema E/R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69E160E-72A9-4279-9BEF-205ED89F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8" y="1344561"/>
            <a:ext cx="10081245" cy="44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7A0AF9A-46A9-4E39-A158-99502CE8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19" y="2306856"/>
            <a:ext cx="7503461" cy="283069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709" y="363511"/>
            <a:ext cx="2594583" cy="616896"/>
          </a:xfrm>
        </p:spPr>
        <p:txBody>
          <a:bodyPr>
            <a:normAutofit/>
          </a:bodyPr>
          <a:lstStyle/>
          <a:p>
            <a:r>
              <a:rPr lang="it-IT" dirty="0"/>
              <a:t>Schema E/R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11EB92E-1FD5-43A1-91A3-EA4895214028}"/>
              </a:ext>
            </a:extLst>
          </p:cNvPr>
          <p:cNvSpPr/>
          <p:nvPr/>
        </p:nvSpPr>
        <p:spPr>
          <a:xfrm>
            <a:off x="8257815" y="2573740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434381-15C9-4B61-9219-2DEA0C1E38D1}"/>
              </a:ext>
            </a:extLst>
          </p:cNvPr>
          <p:cNvSpPr/>
          <p:nvPr/>
        </p:nvSpPr>
        <p:spPr>
          <a:xfrm>
            <a:off x="3439732" y="4046789"/>
            <a:ext cx="1551000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1                   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EAAAA19-4482-403C-97C5-491C5994E41E}"/>
              </a:ext>
            </a:extLst>
          </p:cNvPr>
          <p:cNvSpPr/>
          <p:nvPr/>
        </p:nvSpPr>
        <p:spPr>
          <a:xfrm>
            <a:off x="9836679" y="2561099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5635CC3-AA4D-4034-B398-527A4AD2E0D5}"/>
              </a:ext>
            </a:extLst>
          </p:cNvPr>
          <p:cNvSpPr/>
          <p:nvPr/>
        </p:nvSpPr>
        <p:spPr>
          <a:xfrm>
            <a:off x="8257815" y="2909020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Uno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CB36A87-0B06-4E0D-A03E-BBD2A809BEAC}"/>
              </a:ext>
            </a:extLst>
          </p:cNvPr>
          <p:cNvSpPr/>
          <p:nvPr/>
        </p:nvSpPr>
        <p:spPr>
          <a:xfrm>
            <a:off x="9836679" y="2904746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Molti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2D6F930-9C5F-4C5F-8491-E03C31FFD7D8}"/>
              </a:ext>
            </a:extLst>
          </p:cNvPr>
          <p:cNvSpPr/>
          <p:nvPr/>
        </p:nvSpPr>
        <p:spPr>
          <a:xfrm>
            <a:off x="3439732" y="2534893"/>
            <a:ext cx="1551000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b="1" dirty="0"/>
              <a:t>1                   M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D44085A-FC22-4E27-AF0E-57EBB42CFCB2}"/>
              </a:ext>
            </a:extLst>
          </p:cNvPr>
          <p:cNvSpPr/>
          <p:nvPr/>
        </p:nvSpPr>
        <p:spPr>
          <a:xfrm>
            <a:off x="8257815" y="3244300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Padre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C466BB7-EFB7-4AEA-9972-FF5D181DD383}"/>
              </a:ext>
            </a:extLst>
          </p:cNvPr>
          <p:cNvSpPr/>
          <p:nvPr/>
        </p:nvSpPr>
        <p:spPr>
          <a:xfrm>
            <a:off x="9836679" y="3240026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Figlio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158B95CD-DAD4-431B-B2C4-6399CFA15F87}"/>
              </a:ext>
            </a:extLst>
          </p:cNvPr>
          <p:cNvSpPr/>
          <p:nvPr/>
        </p:nvSpPr>
        <p:spPr>
          <a:xfrm>
            <a:off x="8257815" y="3571032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Principale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7D6B464-B958-4EF5-AABB-71F313347554}"/>
              </a:ext>
            </a:extLst>
          </p:cNvPr>
          <p:cNvSpPr/>
          <p:nvPr/>
        </p:nvSpPr>
        <p:spPr>
          <a:xfrm>
            <a:off x="9836679" y="3566758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Secondario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12D9610-FEC6-4F37-8A28-01D4B64EAAA7}"/>
              </a:ext>
            </a:extLst>
          </p:cNvPr>
          <p:cNvSpPr/>
          <p:nvPr/>
        </p:nvSpPr>
        <p:spPr>
          <a:xfrm>
            <a:off x="8257815" y="3916647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Testata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AD0A0A2-327D-47AC-BAE7-C5F8840D25FE}"/>
              </a:ext>
            </a:extLst>
          </p:cNvPr>
          <p:cNvSpPr/>
          <p:nvPr/>
        </p:nvSpPr>
        <p:spPr>
          <a:xfrm>
            <a:off x="9836679" y="3912373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Dettaglio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AAFDAD0-9B6C-41E5-BA78-3055FA5D741B}"/>
              </a:ext>
            </a:extLst>
          </p:cNvPr>
          <p:cNvSpPr/>
          <p:nvPr/>
        </p:nvSpPr>
        <p:spPr>
          <a:xfrm>
            <a:off x="8257815" y="4262262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/>
              <a:t>Master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1D76E23-E44A-44F3-933F-BC2CA737A5DD}"/>
              </a:ext>
            </a:extLst>
          </p:cNvPr>
          <p:cNvSpPr/>
          <p:nvPr/>
        </p:nvSpPr>
        <p:spPr>
          <a:xfrm>
            <a:off x="9836679" y="4257988"/>
            <a:ext cx="1481328" cy="3108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 err="1"/>
              <a:t>Detail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40600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L’Applicativo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677E54F-9CD3-4A99-BC33-3A47E230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36" y="550843"/>
            <a:ext cx="7653528" cy="57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2601F09-6C96-49C9-9DDF-B54A743C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56" y="1192972"/>
            <a:ext cx="5228744" cy="3955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09C2968-F041-4D1C-90DD-C945CE46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035646"/>
            <a:ext cx="5297897" cy="397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47625227-3C52-4D3C-A863-A5D20255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57" y="285452"/>
            <a:ext cx="4675897" cy="616896"/>
          </a:xfrm>
        </p:spPr>
        <p:txBody>
          <a:bodyPr>
            <a:normAutofit/>
          </a:bodyPr>
          <a:lstStyle/>
          <a:p>
            <a:r>
              <a:rPr lang="it-IT" dirty="0"/>
              <a:t>Master </a:t>
            </a:r>
            <a:r>
              <a:rPr lang="it-IT" dirty="0" err="1"/>
              <a:t>Detail</a:t>
            </a:r>
            <a:r>
              <a:rPr lang="it-IT" dirty="0"/>
              <a:t> – In Pila</a:t>
            </a:r>
          </a:p>
        </p:txBody>
      </p:sp>
    </p:spTree>
    <p:extLst>
      <p:ext uri="{BB962C8B-B14F-4D97-AF65-F5344CB8AC3E}">
        <p14:creationId xmlns:p14="http://schemas.microsoft.com/office/powerpoint/2010/main" val="165402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Database - Template" id="{C8540C6E-E34F-E74A-94E6-B12006E8FA61}" vid="{98B133E3-239A-7943-B2B1-DB6A035F9C4F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18900</TotalTime>
  <Words>429</Words>
  <Application>Microsoft Office PowerPoint</Application>
  <PresentationFormat>Widescreen</PresentationFormat>
  <Paragraphs>149</Paragraphs>
  <Slides>40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50" baseType="lpstr">
      <vt:lpstr>Arial</vt:lpstr>
      <vt:lpstr>Courier New</vt:lpstr>
      <vt:lpstr>Georgia</vt:lpstr>
      <vt:lpstr>Oracle Sans</vt:lpstr>
      <vt:lpstr>Oracle Sans Light</vt:lpstr>
      <vt:lpstr>Oracle Sans Semi Bold</vt:lpstr>
      <vt:lpstr>Oracle Sans Tab</vt:lpstr>
      <vt:lpstr>Oracle Sans Tab Light</vt:lpstr>
      <vt:lpstr>System Font Regular</vt:lpstr>
      <vt:lpstr>Parent Master Pillars</vt:lpstr>
      <vt:lpstr>Corso SQL APEX ITALIA MARITTIMA</vt:lpstr>
      <vt:lpstr>Presentazione standard di PowerPoint</vt:lpstr>
      <vt:lpstr>I Dati</vt:lpstr>
      <vt:lpstr>Presentazione standard di PowerPoint</vt:lpstr>
      <vt:lpstr>Schema E/R</vt:lpstr>
      <vt:lpstr>Schema E/R</vt:lpstr>
      <vt:lpstr>L’Applicativo</vt:lpstr>
      <vt:lpstr>Presentazione standard di PowerPoint</vt:lpstr>
      <vt:lpstr>Master Detail – In Pila</vt:lpstr>
      <vt:lpstr>Master Detail – In Pila</vt:lpstr>
      <vt:lpstr>Master Detail – In Pila</vt:lpstr>
      <vt:lpstr>Master Detail – Affiancate</vt:lpstr>
      <vt:lpstr>Master Detail – In Pila</vt:lpstr>
      <vt:lpstr>Master Detail – In Pila</vt:lpstr>
      <vt:lpstr>Master Detail – Espandi</vt:lpstr>
      <vt:lpstr>Master Detail – Espandi</vt:lpstr>
      <vt:lpstr>Master Detail – Espandi</vt:lpstr>
      <vt:lpstr>Rendicontazione Ore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Filtri URL</vt:lpstr>
      <vt:lpstr>D06 - Dipendente Attività</vt:lpstr>
      <vt:lpstr>D06 - Dipendente Attività</vt:lpstr>
      <vt:lpstr>Ricerca</vt:lpstr>
      <vt:lpstr>Ricerca</vt:lpstr>
      <vt:lpstr>Ricerca</vt:lpstr>
      <vt:lpstr>Ricerca</vt:lpstr>
      <vt:lpstr>Ricerca</vt:lpstr>
      <vt:lpstr>Ricerca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different about this template?</dc:title>
  <dc:creator>Chiara Van der Auwermeulen</dc:creator>
  <cp:lastModifiedBy>ROBERTO CAPANCIONI</cp:lastModifiedBy>
  <cp:revision>163</cp:revision>
  <dcterms:created xsi:type="dcterms:W3CDTF">2021-04-28T18:40:49Z</dcterms:created>
  <dcterms:modified xsi:type="dcterms:W3CDTF">2025-03-10T08:58:49Z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